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"/>
  </p:notesMasterIdLst>
  <p:sldIdLst>
    <p:sldId id="551" r:id="rId2"/>
    <p:sldId id="594" r:id="rId3"/>
    <p:sldId id="57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110DB9"/>
    <a:srgbClr val="D2C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746EA-DF52-4FBE-8789-CDE0A883E735}" v="237" dt="2022-11-02T18:17:24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6" autoAdjust="0"/>
    <p:restoredTop sz="95261" autoAdjust="0"/>
  </p:normalViewPr>
  <p:slideViewPr>
    <p:cSldViewPr snapToGrid="0" showGuides="1">
      <p:cViewPr>
        <p:scale>
          <a:sx n="105" d="100"/>
          <a:sy n="105" d="100"/>
        </p:scale>
        <p:origin x="-1880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3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7AE43-7804-4CC1-968A-CBA01EDEEA0C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483C-BA54-4703-B971-BE48CDB16C2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09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943481-A161-0D4F-A8FE-FE35F8D9BAAB}" type="slidenum">
              <a:rPr lang="it-IT" sz="1200"/>
              <a:pPr eaLnBrk="1" hangingPunct="1"/>
              <a:t>3</a:t>
            </a:fld>
            <a:endParaRPr 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93752F-C31A-4A76-92A9-B86A73AC9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8EFB768-310B-4E31-923D-4A36790F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38A11ED-217C-47FE-B8A0-B03F8956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E7F9818-06D2-4271-833A-BEB58B4B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1DB3B16-31F0-4ABD-BAFA-77F01984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82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DE1141-7244-43D0-8020-CE7D3EFF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06B63EC-3398-48E4-A5CC-191382F8A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7F21CC1-7571-46EF-AA42-7312897A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DD32E24-FDF5-4FCF-AD47-02E639B9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F5580F-1289-4E9E-A0EE-CC3CF430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23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6215AF9-8F20-400C-A165-356224087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3053B0B-A165-47F6-B4B6-D8BFF49E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43E1CA1-96C4-4F9D-9FEF-114C4AD5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1DC3580-B253-4D86-AD8A-7984DAA9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9A41F29-AAD1-45C9-85FB-2FC73D83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18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85C47B-97F3-472C-AEDB-A74E0F77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15F9BA6-FA1E-41D7-983E-A66B4634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4B9E0E7-8BCA-4884-8950-7B5253E0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0AC8A23-66FD-4A0F-BD66-A3542874E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5AD454B-B07E-48F3-AAF4-AFDB854E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5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1AEF6F-2B96-45FF-9497-84D9E02F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334272B-A7BE-40F5-AD61-7B1EC029C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FADF16C-EEB5-45C7-B215-15CCB50D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31DCA8F-F43A-4757-BC18-0E42971C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BF1E88C-9E12-4E65-86D3-74E4AD00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99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8258DC8-9FF5-4DE0-B115-17C18820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300F400-AD1F-4D8D-80B3-5AEE79119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19D0B2A-AD3F-4E61-B822-0EDD04E56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155E08A-F6F6-4A66-916A-BE794B44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17D0B14-174B-4E6A-B3EE-70A5B695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411047E-E4E6-4E82-ADD9-D08C163F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0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CFE3649-D802-4783-A6FE-EEB70DBA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0DFB8B2-85EE-475E-B610-E550A970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6F13614-3A55-4529-B3AE-4D065678E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0F217F28-453A-4A92-AB5B-C2640AA41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3F1FC88A-9BBC-4A46-AACD-35182A6AF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CAB57654-3D35-4170-81B8-6FBDE0D9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8CDACF2-82A4-4EC8-AF00-0F9FFBD1F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01468EA1-6815-446F-BFDC-735824AD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48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47AE4A-4FFE-4B84-9072-3E3D15B4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BA99DAC6-516A-4A6B-ABFC-B14212ADA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5AAC338-9132-4DA3-9D5C-0754B31E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440EBDE-FEF0-4371-9289-76785808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34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DAF22CE1-C406-4F5F-93C8-225D13D1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2CFF65C-F6E6-4602-ABDA-293BFBA2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7FD2C86-A893-40E0-84B7-A713FBD2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3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3BF80F-9C55-46F1-ABAF-F892A951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48556D5-A64B-4564-9FAC-FA867DB9A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6521D2D-4CD1-40E3-ADC1-0F4113426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7B1E9F8-0FC5-43A4-BBAB-F150BFB4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488417D-4495-4B27-A0C7-E6DB5C61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7AE27C2-8120-4652-8455-D3FE4236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89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C3C404-3C34-405B-8F1F-353397E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FD369848-741B-4606-8DED-3E6B4CD69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57C7CC1-5B2A-4843-9238-F875DA52C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E9CFEDC-4086-4F3D-91E6-9D07355A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17E35AF-F967-4BDB-B7BA-2D349D57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49FF358-550A-42FF-8B81-78745BA4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31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DB06929E-6CAC-493C-B577-A3DED33D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6987098-9B3D-4A60-99B6-794E366A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EE03769-C468-4916-B62A-04CCAEA64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E9F0-B41C-4A94-B404-459E4A1396F5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E2D5F1B-DEE6-436F-81F2-72A69C4E7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2D1386E-F7EF-4238-BACC-74F6FF2EF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3632-4889-4063-9717-9BE0918376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3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3C24E425-25C3-974C-9BF6-A53502D532C6}"/>
              </a:ext>
            </a:extLst>
          </p:cNvPr>
          <p:cNvSpPr/>
          <p:nvPr/>
        </p:nvSpPr>
        <p:spPr>
          <a:xfrm>
            <a:off x="0" y="5500484"/>
            <a:ext cx="12192000" cy="1077218"/>
          </a:xfrm>
          <a:prstGeom prst="rect">
            <a:avLst/>
          </a:prstGeom>
          <a:solidFill>
            <a:srgbClr val="0070C0">
              <a:alpha val="28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Aharoni" panose="02010803020104030203" pitchFamily="2" charset="-79"/>
              </a:rPr>
              <a:t>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687032DE-C348-A190-5464-27D4DC49685A}"/>
              </a:ext>
            </a:extLst>
          </p:cNvPr>
          <p:cNvSpPr txBox="1"/>
          <p:nvPr/>
        </p:nvSpPr>
        <p:spPr>
          <a:xfrm>
            <a:off x="145143" y="1282095"/>
            <a:ext cx="4535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 b="1" cap="small" dirty="0" smtClean="0">
              <a:solidFill>
                <a:srgbClr val="800000"/>
              </a:solidFill>
              <a:latin typeface="Calibri" panose="020F0502020204030204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cap="small" dirty="0" smtClean="0">
                <a:solidFill>
                  <a:srgbClr val="800000"/>
                </a:solidFill>
                <a:latin typeface="Calibri" panose="020F0502020204030204"/>
                <a:cs typeface="Aharoni" panose="02010803020104030203" pitchFamily="2" charset="-79"/>
              </a:rPr>
              <a:t>La lingua di Boccaccio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689BFD69-80C7-E4CA-34B2-29827F51F714}"/>
              </a:ext>
            </a:extLst>
          </p:cNvPr>
          <p:cNvSpPr txBox="1"/>
          <p:nvPr/>
        </p:nvSpPr>
        <p:spPr>
          <a:xfrm>
            <a:off x="544061" y="637425"/>
            <a:ext cx="3552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small" spc="0" normalizeH="0" baseline="0" noProof="0" dirty="0" smtClean="0">
              <a:ln>
                <a:noFill/>
              </a:ln>
              <a:solidFill>
                <a:srgbClr val="5A5D6F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A5D6F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Aharoni" panose="02010803020104030203" pitchFamily="2" charset="-79"/>
              </a:rPr>
              <a:t>Giovanna Frosini</a:t>
            </a:r>
            <a:endParaRPr kumimoji="0" lang="it-IT" sz="1800" b="1" i="0" u="none" strike="noStrike" kern="1200" cap="small" spc="0" normalizeH="0" baseline="0" noProof="0" dirty="0">
              <a:ln>
                <a:noFill/>
              </a:ln>
              <a:solidFill>
                <a:srgbClr val="5A5D6F"/>
              </a:solidFill>
              <a:effectLst/>
              <a:uLnTx/>
              <a:uFillTx/>
              <a:latin typeface="Amasis MT Pro Black" panose="02040A04050005020304" pitchFamily="18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5" y="2856605"/>
            <a:ext cx="2384735" cy="2982182"/>
          </a:xfrm>
          <a:prstGeom prst="rect">
            <a:avLst/>
          </a:prstGeom>
        </p:spPr>
      </p:pic>
      <p:pic>
        <p:nvPicPr>
          <p:cNvPr id="9" name="Immagine 8" descr="Logo Marco Lodol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02" y="1149049"/>
            <a:ext cx="5750866" cy="28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contenuto 2"/>
          <p:cNvSpPr>
            <a:spLocks noGrp="1"/>
          </p:cNvSpPr>
          <p:nvPr>
            <p:ph idx="1"/>
          </p:nvPr>
        </p:nvSpPr>
        <p:spPr>
          <a:xfrm>
            <a:off x="624418" y="333375"/>
            <a:ext cx="10957983" cy="5792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  <a:latin typeface="Calibri" charset="0"/>
              </a:rPr>
              <a:t>Testimoni fondamentali della tradizione del </a:t>
            </a:r>
            <a:r>
              <a:rPr lang="it-IT" b="1" i="1" dirty="0" smtClean="0">
                <a:solidFill>
                  <a:srgbClr val="0000FF"/>
                </a:solidFill>
                <a:latin typeface="Calibri" charset="0"/>
              </a:rPr>
              <a:t>Decameron</a:t>
            </a:r>
          </a:p>
          <a:p>
            <a:endParaRPr lang="it-IT" b="1" dirty="0">
              <a:latin typeface="Calibri" charset="0"/>
            </a:endParaRPr>
          </a:p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  <a:latin typeface="Calibri" charset="0"/>
              </a:rPr>
              <a:t>il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alibri" charset="0"/>
              </a:rPr>
              <a:t>ms. </a:t>
            </a:r>
            <a:r>
              <a:rPr lang="it-IT" b="1" dirty="0" err="1">
                <a:solidFill>
                  <a:schemeClr val="accent2">
                    <a:lumMod val="50000"/>
                  </a:schemeClr>
                </a:solidFill>
                <a:latin typeface="Calibri" charset="0"/>
              </a:rPr>
              <a:t>Ital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alibri" charset="0"/>
              </a:rPr>
              <a:t>. 482 della </a:t>
            </a:r>
            <a:r>
              <a:rPr lang="it-IT" b="1" dirty="0" err="1">
                <a:solidFill>
                  <a:schemeClr val="accent2">
                    <a:lumMod val="50000"/>
                  </a:schemeClr>
                </a:solidFill>
                <a:latin typeface="Calibri" charset="0"/>
              </a:rPr>
              <a:t>Bibliothèque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it-IT" b="1" dirty="0" err="1">
                <a:solidFill>
                  <a:schemeClr val="accent2">
                    <a:lumMod val="50000"/>
                  </a:schemeClr>
                </a:solidFill>
                <a:latin typeface="Calibri" charset="0"/>
              </a:rPr>
              <a:t>nationale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alibri" charset="0"/>
              </a:rPr>
              <a:t> di Parigi</a:t>
            </a:r>
            <a:r>
              <a:rPr lang="it-IT" dirty="0">
                <a:latin typeface="Calibri" charset="0"/>
              </a:rPr>
              <a:t>, copiato da Giovanni d’Agnolo Capponi</a:t>
            </a:r>
            <a:r>
              <a:rPr lang="it-IT" b="1" dirty="0">
                <a:latin typeface="Calibri" charset="0"/>
              </a:rPr>
              <a:t> [</a:t>
            </a:r>
            <a:r>
              <a:rPr lang="it-IT" b="1" dirty="0" err="1">
                <a:latin typeface="Calibri" charset="0"/>
              </a:rPr>
              <a:t>P</a:t>
            </a:r>
            <a:r>
              <a:rPr lang="it-IT" b="1" dirty="0">
                <a:latin typeface="Calibri" charset="0"/>
              </a:rPr>
              <a:t>] </a:t>
            </a:r>
            <a:r>
              <a:rPr lang="it-IT" dirty="0">
                <a:latin typeface="Calibri" charset="0"/>
              </a:rPr>
              <a:t>è databile al settimo </a:t>
            </a:r>
            <a:r>
              <a:rPr lang="it-IT" dirty="0" smtClean="0">
                <a:latin typeface="Calibri" charset="0"/>
              </a:rPr>
              <a:t>decennio (anni sessanta del Trecento), ma risale probabilmente a un perduto autografo della seconda metà degli anni cinquanta, ed è realizzato sotto il controllo dell’autore; trasmette </a:t>
            </a:r>
            <a:r>
              <a:rPr lang="it-IT" b="1" dirty="0" smtClean="0">
                <a:latin typeface="Calibri" charset="0"/>
              </a:rPr>
              <a:t>una prima stesura del testo</a:t>
            </a:r>
            <a:r>
              <a:rPr lang="it-IT" dirty="0" smtClean="0">
                <a:latin typeface="Calibri" charset="0"/>
              </a:rPr>
              <a:t>;</a:t>
            </a:r>
            <a:endParaRPr lang="it-IT" dirty="0">
              <a:latin typeface="Calibri" charset="0"/>
            </a:endParaRPr>
          </a:p>
          <a:p>
            <a:r>
              <a:rPr lang="it-IT" b="1" dirty="0">
                <a:solidFill>
                  <a:srgbClr val="0000FF"/>
                </a:solidFill>
                <a:latin typeface="Calibri" charset="0"/>
              </a:rPr>
              <a:t>il ms. B autografo di Boccaccio</a:t>
            </a:r>
            <a:r>
              <a:rPr lang="it-IT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it-IT" dirty="0">
                <a:latin typeface="Calibri" charset="0"/>
              </a:rPr>
              <a:t>[cod. Hamilton 90 della </a:t>
            </a:r>
            <a:r>
              <a:rPr lang="it-IT" dirty="0" err="1">
                <a:latin typeface="Calibri" charset="0"/>
              </a:rPr>
              <a:t>Staatsbibliothek</a:t>
            </a:r>
            <a:r>
              <a:rPr lang="it-IT" dirty="0">
                <a:latin typeface="Calibri" charset="0"/>
              </a:rPr>
              <a:t> </a:t>
            </a:r>
            <a:r>
              <a:rPr lang="it-IT" dirty="0" err="1">
                <a:latin typeface="Calibri" charset="0"/>
              </a:rPr>
              <a:t>Preussuscher</a:t>
            </a:r>
            <a:r>
              <a:rPr lang="it-IT" dirty="0">
                <a:latin typeface="Calibri" charset="0"/>
              </a:rPr>
              <a:t> </a:t>
            </a:r>
            <a:r>
              <a:rPr lang="it-IT" dirty="0" err="1">
                <a:latin typeface="Calibri" charset="0"/>
              </a:rPr>
              <a:t>Kulturbesitz</a:t>
            </a:r>
            <a:r>
              <a:rPr lang="it-IT" dirty="0">
                <a:latin typeface="Calibri" charset="0"/>
              </a:rPr>
              <a:t> di Berlino] ha come </a:t>
            </a:r>
            <a:r>
              <a:rPr lang="it-IT" i="1" dirty="0">
                <a:latin typeface="Calibri" charset="0"/>
              </a:rPr>
              <a:t>ante </a:t>
            </a:r>
            <a:r>
              <a:rPr lang="it-IT" i="1" dirty="0" err="1">
                <a:latin typeface="Calibri" charset="0"/>
              </a:rPr>
              <a:t>quem</a:t>
            </a:r>
            <a:r>
              <a:rPr lang="it-IT" dirty="0">
                <a:latin typeface="Calibri" charset="0"/>
              </a:rPr>
              <a:t> sicuro la data di morte del suo autore e copista, 21 dicembre 1375</a:t>
            </a:r>
            <a:r>
              <a:rPr lang="it-IT" dirty="0" smtClean="0">
                <a:latin typeface="Calibri" charset="0"/>
              </a:rPr>
              <a:t>; rappresenta </a:t>
            </a:r>
            <a:r>
              <a:rPr lang="it-IT" b="1" dirty="0" smtClean="0">
                <a:latin typeface="Calibri" charset="0"/>
              </a:rPr>
              <a:t>una versione più avanzata del testo</a:t>
            </a:r>
            <a:r>
              <a:rPr lang="it-IT" dirty="0" smtClean="0">
                <a:latin typeface="Calibri" charset="0"/>
              </a:rPr>
              <a:t>; è incompleto</a:t>
            </a:r>
            <a:r>
              <a:rPr lang="it-IT" dirty="0">
                <a:latin typeface="Calibri" charset="0"/>
              </a:rPr>
              <a:t> </a:t>
            </a:r>
            <a:r>
              <a:rPr lang="it-IT" dirty="0" smtClean="0">
                <a:latin typeface="Calibri" charset="0"/>
              </a:rPr>
              <a:t>&gt; </a:t>
            </a:r>
            <a:r>
              <a:rPr lang="it-IT" b="1" dirty="0" smtClean="0">
                <a:solidFill>
                  <a:srgbClr val="0000FF"/>
                </a:solidFill>
                <a:latin typeface="Calibri" charset="0"/>
              </a:rPr>
              <a:t>copiato nella casa di Certaldo</a:t>
            </a:r>
            <a:endParaRPr lang="it-IT" dirty="0">
              <a:solidFill>
                <a:srgbClr val="0000FF"/>
              </a:solidFill>
              <a:latin typeface="Calibri" charset="0"/>
            </a:endParaRPr>
          </a:p>
          <a:p>
            <a:r>
              <a:rPr lang="it-IT" b="1" dirty="0">
                <a:solidFill>
                  <a:srgbClr val="843C0C"/>
                </a:solidFill>
                <a:latin typeface="Calibri" charset="0"/>
              </a:rPr>
              <a:t>il cod. Pluteo XLII 1</a:t>
            </a:r>
            <a:r>
              <a:rPr lang="it-IT" dirty="0">
                <a:solidFill>
                  <a:srgbClr val="843C0C"/>
                </a:solidFill>
                <a:latin typeface="Calibri" charset="0"/>
              </a:rPr>
              <a:t> </a:t>
            </a:r>
            <a:r>
              <a:rPr lang="it-IT" dirty="0">
                <a:latin typeface="Calibri" charset="0"/>
              </a:rPr>
              <a:t>della Biblioteca Medicea Laurenziana di Firenze, copiato da Francesco d’Amaretto Mannelli </a:t>
            </a:r>
            <a:r>
              <a:rPr lang="it-IT" b="1" dirty="0">
                <a:latin typeface="Calibri" charset="0"/>
              </a:rPr>
              <a:t>[Mn] </a:t>
            </a:r>
            <a:r>
              <a:rPr lang="it-IT" dirty="0">
                <a:latin typeface="Calibri" charset="0"/>
              </a:rPr>
              <a:t>è</a:t>
            </a:r>
            <a:r>
              <a:rPr lang="it-IT" b="1" dirty="0">
                <a:latin typeface="Calibri" charset="0"/>
              </a:rPr>
              <a:t> datato all’agosto </a:t>
            </a:r>
            <a:r>
              <a:rPr lang="it-IT" b="1" dirty="0" smtClean="0">
                <a:latin typeface="Calibri" charset="0"/>
              </a:rPr>
              <a:t>1384</a:t>
            </a:r>
            <a:r>
              <a:rPr lang="it-IT" dirty="0" smtClean="0">
                <a:latin typeface="Calibri" charset="0"/>
              </a:rPr>
              <a:t>; è </a:t>
            </a:r>
            <a:r>
              <a:rPr lang="it-IT" b="1" dirty="0" smtClean="0">
                <a:latin typeface="Calibri" charset="0"/>
              </a:rPr>
              <a:t>copia di B, ma col ricorso anche a altro testimone</a:t>
            </a:r>
            <a:r>
              <a:rPr lang="it-IT" dirty="0" smtClean="0">
                <a:latin typeface="Calibri" charset="0"/>
              </a:rPr>
              <a:t>.</a:t>
            </a:r>
            <a:endParaRPr lang="it-IT" dirty="0">
              <a:latin typeface="Calibri" charset="0"/>
            </a:endParaRPr>
          </a:p>
        </p:txBody>
      </p:sp>
      <p:pic>
        <p:nvPicPr>
          <p:cNvPr id="3" name="Immagine 2" descr="Copertina Boccacci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426" y="5301465"/>
            <a:ext cx="1234597" cy="15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2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95" r="-23595"/>
          <a:stretch>
            <a:fillRect/>
          </a:stretch>
        </p:blipFill>
        <p:spPr>
          <a:xfrm>
            <a:off x="-768722" y="96762"/>
            <a:ext cx="5026245" cy="3474995"/>
          </a:xfrm>
        </p:spPr>
      </p:pic>
      <p:pic>
        <p:nvPicPr>
          <p:cNvPr id="4" name="Segnaposto contenuto 1" descr="It._482_f._4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25" r="-16325"/>
          <a:stretch>
            <a:fillRect/>
          </a:stretch>
        </p:blipFill>
        <p:spPr>
          <a:xfrm>
            <a:off x="-169976" y="2660951"/>
            <a:ext cx="5903120" cy="3912071"/>
          </a:xfrm>
          <a:prstGeom prst="rect">
            <a:avLst/>
          </a:prstGeom>
        </p:spPr>
      </p:pic>
      <p:pic>
        <p:nvPicPr>
          <p:cNvPr id="5" name="Segnaposto contenuto 9" descr="Hamilton_9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4" r="-12994"/>
          <a:stretch>
            <a:fillRect/>
          </a:stretch>
        </p:blipFill>
        <p:spPr>
          <a:xfrm>
            <a:off x="4474029" y="96762"/>
            <a:ext cx="5710162" cy="5606028"/>
          </a:xfrm>
          <a:prstGeom prst="rect">
            <a:avLst/>
          </a:prstGeom>
        </p:spPr>
      </p:pic>
      <p:pic>
        <p:nvPicPr>
          <p:cNvPr id="6" name="Segnaposto contenuto 7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" b="1251"/>
          <a:stretch>
            <a:fillRect/>
          </a:stretch>
        </p:blipFill>
        <p:spPr>
          <a:xfrm>
            <a:off x="9192381" y="3822094"/>
            <a:ext cx="2668211" cy="24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0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15573</TotalTime>
  <Words>167</Words>
  <Application>Microsoft Macintosh PowerPoint</Application>
  <PresentationFormat>Personalizzato</PresentationFormat>
  <Paragraphs>14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2_Tema di Office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NOCERA</dc:creator>
  <cp:lastModifiedBy>x</cp:lastModifiedBy>
  <cp:revision>411</cp:revision>
  <dcterms:created xsi:type="dcterms:W3CDTF">2019-02-25T11:16:24Z</dcterms:created>
  <dcterms:modified xsi:type="dcterms:W3CDTF">2026-03-18T12:58:09Z</dcterms:modified>
</cp:coreProperties>
</file>